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3" r:id="rId9"/>
    <p:sldId id="264" r:id="rId10"/>
    <p:sldId id="265" r:id="rId11"/>
    <p:sldId id="267" r:id="rId12"/>
    <p:sldId id="275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9" r:id="rId21"/>
    <p:sldId id="280" r:id="rId22"/>
    <p:sldId id="281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8" autoAdjust="0"/>
    <p:restoredTop sz="94660"/>
  </p:normalViewPr>
  <p:slideViewPr>
    <p:cSldViewPr>
      <p:cViewPr>
        <p:scale>
          <a:sx n="100" d="100"/>
          <a:sy n="100" d="100"/>
        </p:scale>
        <p:origin x="-72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53015-B8AD-4978-84F8-6EC8A6680F43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D5703-30F3-4262-9800-0C8A15D96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25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D5703-30F3-4262-9800-0C8A15D965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4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63DEF6B-D3D1-4D38-B243-4E7AB163DCF3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35901-D759-49A6-82C3-DDA1F1FE1AB2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2B01A1D-0FFE-46CF-B83A-CF1F65D8165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78A3-242A-4F41-AE50-933E92E491C5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A33F-8FFE-4651-802C-B42514D45944}" type="datetime1">
              <a:rPr lang="en-US" smtClean="0"/>
              <a:t>11/24/2014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348EB4-BCD2-40E9-8F9D-EBD6AB5A28F4}" type="datetime1">
              <a:rPr lang="en-US" smtClean="0"/>
              <a:t>11/24/2014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326FDA6-55F0-4F00-B45D-FE04A5E02406}" type="datetime1">
              <a:rPr lang="en-US" smtClean="0"/>
              <a:t>11/24/2014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D3D4F-9DE6-472E-8CF4-DF1BCC7ADB09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4FA79-E668-4258-8E15-61D66FDF423E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21EBB-8ED1-42CA-AD94-BD259584B7F1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61AA34D-A47A-40F7-A3B8-C24424013A2C}" type="datetime1">
              <a:rPr lang="en-US" smtClean="0"/>
              <a:t>11/24/2014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BF5719-90D0-483B-BA63-7FB474F54900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988566-B3ED-418D-9593-590283EB72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Nep - Poverty and social impacts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Patricia </a:t>
            </a:r>
            <a:r>
              <a:rPr lang="en-US" dirty="0" err="1" smtClean="0"/>
              <a:t>Fernandes</a:t>
            </a:r>
            <a:r>
              <a:rPr lang="en-US" dirty="0" smtClean="0"/>
              <a:t>, 5 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Qualitative Analysis: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04304756"/>
              </p:ext>
            </p:extLst>
          </p:nvPr>
        </p:nvGraphicFramePr>
        <p:xfrm>
          <a:off x="685800" y="1600200"/>
          <a:ext cx="7619998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5399"/>
                <a:gridCol w="1371600"/>
                <a:gridCol w="1143000"/>
                <a:gridCol w="1994142"/>
                <a:gridCol w="1815857"/>
              </a:tblGrid>
              <a:tr h="27289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Region/State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Access to Electricity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81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Government Service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Private Company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Community initiative or SMEs(</a:t>
                      </a:r>
                      <a:r>
                        <a:rPr lang="en-US" sz="1600" dirty="0" err="1">
                          <a:effectLst/>
                        </a:rPr>
                        <a:t>hh</a:t>
                      </a:r>
                      <a:r>
                        <a:rPr lang="en-US" sz="1600" dirty="0">
                          <a:effectLst/>
                        </a:rPr>
                        <a:t>.  selling electricity)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Individual connections only (solar panels or generators)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8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1 - Hydro)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4 - (Hydro)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264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Mandalay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7 - (Generator)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Villages 10 and 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7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Ayeyarwa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Villages 12 and 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7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Magway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3  - (Grid)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Village 5 - (Generator)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87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Shan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2  - (Grid)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Village 6 - (Hydro)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87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Rakhine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Villages 8 &amp; 9 – (Generator)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41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Qualitative Analysis: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82026735"/>
              </p:ext>
            </p:extLst>
          </p:nvPr>
        </p:nvGraphicFramePr>
        <p:xfrm>
          <a:off x="1066800" y="2209800"/>
          <a:ext cx="6967854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3425"/>
                <a:gridCol w="968775"/>
                <a:gridCol w="1219200"/>
                <a:gridCol w="1143000"/>
                <a:gridCol w="2243454"/>
              </a:tblGrid>
              <a:tr h="1052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City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Poorer Ward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Middle-Income Ward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Better-off Ward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Industrial Zone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2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Hakha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CHN-1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CHN-2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CHN-3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SMEs spread across the cities to conduct interviews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8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Mandalay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MDY-1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MDY-2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MDY-3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MDY-4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8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Yangon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YGN-1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YGN-2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YGN-3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YGN-4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4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Access, Use &amp;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72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Barriers to Access in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Self-Reliant Electrification </a:t>
            </a:r>
            <a:r>
              <a:rPr lang="en-US" b="1" dirty="0" smtClean="0">
                <a:solidFill>
                  <a:srgbClr val="C00000"/>
                </a:solidFill>
              </a:rPr>
              <a:t>Approach</a:t>
            </a:r>
            <a:r>
              <a:rPr lang="en-US" dirty="0" smtClean="0"/>
              <a:t> </a:t>
            </a:r>
            <a:r>
              <a:rPr lang="en-US" dirty="0"/>
              <a:t>(SRE) </a:t>
            </a:r>
            <a:r>
              <a:rPr lang="en-US" dirty="0" smtClean="0"/>
              <a:t>provides </a:t>
            </a:r>
            <a:r>
              <a:rPr lang="en-US" dirty="0"/>
              <a:t>no financial support to </a:t>
            </a:r>
            <a:r>
              <a:rPr lang="en-US" dirty="0" smtClean="0"/>
              <a:t>communities</a:t>
            </a:r>
          </a:p>
          <a:p>
            <a:r>
              <a:rPr lang="en-US" dirty="0" smtClean="0"/>
              <a:t>Access is limited to better off villages </a:t>
            </a:r>
          </a:p>
          <a:p>
            <a:pPr lvl="1"/>
            <a:r>
              <a:rPr lang="en-US" dirty="0" smtClean="0"/>
              <a:t>Costs </a:t>
            </a:r>
            <a:r>
              <a:rPr lang="en-US" dirty="0"/>
              <a:t>of the connection from the main “transmission” line to the village </a:t>
            </a:r>
            <a:endParaRPr lang="en-US" dirty="0" smtClean="0"/>
          </a:p>
          <a:p>
            <a:pPr lvl="1"/>
            <a:r>
              <a:rPr lang="en-US" dirty="0" smtClean="0"/>
              <a:t>Limited </a:t>
            </a:r>
            <a:r>
              <a:rPr lang="en-US" dirty="0"/>
              <a:t>technical </a:t>
            </a:r>
            <a:r>
              <a:rPr lang="en-US" dirty="0" smtClean="0"/>
              <a:t>support </a:t>
            </a:r>
            <a:r>
              <a:rPr lang="en-US" dirty="0"/>
              <a:t>provided </a:t>
            </a:r>
            <a:endParaRPr lang="en-US" dirty="0" smtClean="0"/>
          </a:p>
          <a:p>
            <a:r>
              <a:rPr lang="en-US" dirty="0" smtClean="0"/>
              <a:t>Little </a:t>
            </a:r>
            <a:r>
              <a:rPr lang="en-US" dirty="0"/>
              <a:t>regulation of the role of electricity committees that oversee SRE at village </a:t>
            </a:r>
            <a:r>
              <a:rPr lang="en-US" dirty="0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7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Barriers to Access in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Within villages </a:t>
            </a:r>
            <a:r>
              <a:rPr lang="en-US" dirty="0" smtClean="0">
                <a:solidFill>
                  <a:srgbClr val="C00000"/>
                </a:solidFill>
              </a:rPr>
              <a:t>a </a:t>
            </a:r>
            <a:r>
              <a:rPr lang="en-US" dirty="0">
                <a:solidFill>
                  <a:srgbClr val="C00000"/>
                </a:solidFill>
              </a:rPr>
              <a:t>significant proportion of the population </a:t>
            </a:r>
            <a:r>
              <a:rPr lang="en-US" dirty="0" smtClean="0">
                <a:solidFill>
                  <a:srgbClr val="C00000"/>
                </a:solidFill>
              </a:rPr>
              <a:t>remain </a:t>
            </a:r>
            <a:r>
              <a:rPr lang="en-US" dirty="0">
                <a:solidFill>
                  <a:srgbClr val="C00000"/>
                </a:solidFill>
              </a:rPr>
              <a:t>without </a:t>
            </a:r>
            <a:r>
              <a:rPr lang="en-US" dirty="0" smtClean="0">
                <a:solidFill>
                  <a:srgbClr val="C00000"/>
                </a:solidFill>
              </a:rPr>
              <a:t>access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fees associated with </a:t>
            </a:r>
            <a:r>
              <a:rPr lang="en-US" dirty="0" smtClean="0"/>
              <a:t>connection to </a:t>
            </a:r>
            <a:r>
              <a:rPr lang="en-US" dirty="0"/>
              <a:t>the grid </a:t>
            </a:r>
            <a:endParaRPr lang="en-US" dirty="0" smtClean="0"/>
          </a:p>
          <a:p>
            <a:r>
              <a:rPr lang="en-US" dirty="0" smtClean="0"/>
              <a:t>Poor </a:t>
            </a:r>
            <a:r>
              <a:rPr lang="en-US" dirty="0"/>
              <a:t>households </a:t>
            </a:r>
            <a:r>
              <a:rPr lang="en-US" dirty="0" smtClean="0"/>
              <a:t>excluded from </a:t>
            </a:r>
            <a:r>
              <a:rPr lang="en-US" dirty="0"/>
              <a:t>the planning stages </a:t>
            </a:r>
          </a:p>
          <a:p>
            <a:r>
              <a:rPr lang="en-US" dirty="0" smtClean="0"/>
              <a:t>No </a:t>
            </a:r>
            <a:r>
              <a:rPr lang="en-US" dirty="0"/>
              <a:t>instances of </a:t>
            </a:r>
            <a:r>
              <a:rPr lang="en-US" dirty="0" smtClean="0"/>
              <a:t>cross-subsidization</a:t>
            </a:r>
          </a:p>
          <a:p>
            <a:r>
              <a:rPr lang="en-US" dirty="0" smtClean="0"/>
              <a:t>In </a:t>
            </a:r>
            <a:r>
              <a:rPr lang="en-US" dirty="0"/>
              <a:t>five </a:t>
            </a:r>
            <a:r>
              <a:rPr lang="en-US" dirty="0" smtClean="0"/>
              <a:t>villages </a:t>
            </a:r>
            <a:r>
              <a:rPr lang="en-US" dirty="0"/>
              <a:t>with a functioning electricity scheme, poor households did not use electricity </a:t>
            </a:r>
            <a:endParaRPr lang="en-US" dirty="0" smtClean="0"/>
          </a:p>
          <a:p>
            <a:pPr lvl="1"/>
            <a:r>
              <a:rPr lang="en-US" dirty="0" smtClean="0"/>
              <a:t>Batteries</a:t>
            </a:r>
            <a:r>
              <a:rPr lang="en-US" dirty="0"/>
              <a:t>, candles and paraffin lamps.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Barriers to Access in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Barriers to access </a:t>
            </a:r>
            <a:r>
              <a:rPr lang="en-US" dirty="0" smtClean="0"/>
              <a:t>were </a:t>
            </a:r>
            <a:r>
              <a:rPr lang="en-US" dirty="0"/>
              <a:t>less relevant in the main urban centers </a:t>
            </a:r>
          </a:p>
          <a:p>
            <a:r>
              <a:rPr lang="en-US" dirty="0" smtClean="0"/>
              <a:t>Significant </a:t>
            </a:r>
            <a:r>
              <a:rPr lang="en-US" dirty="0"/>
              <a:t>for smaller cities (</a:t>
            </a:r>
            <a:r>
              <a:rPr lang="en-US" dirty="0" err="1"/>
              <a:t>Hakha</a:t>
            </a:r>
            <a:r>
              <a:rPr lang="en-US" dirty="0"/>
              <a:t>) and for informal settlers in poorer wards (Yangon and Mandalay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Informal settlers face particular challenges</a:t>
            </a:r>
          </a:p>
          <a:p>
            <a:r>
              <a:rPr lang="en-US" dirty="0" smtClean="0"/>
              <a:t>High reliance on informal service providers for poor and marginalized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2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Uses and quality of service in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Uses very consistent in rural areas 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ighting and TV 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bBeing</a:t>
            </a:r>
            <a:r>
              <a:rPr lang="en-US" dirty="0" smtClean="0"/>
              <a:t> linked up to the outside world”</a:t>
            </a:r>
          </a:p>
          <a:p>
            <a:pPr lvl="1"/>
            <a:r>
              <a:rPr lang="en-US" dirty="0" smtClean="0"/>
              <a:t>Lighting and “homework’</a:t>
            </a:r>
          </a:p>
          <a:p>
            <a:pPr lvl="1"/>
            <a:r>
              <a:rPr lang="en-US" dirty="0" smtClean="0"/>
              <a:t>Livelihood activities</a:t>
            </a:r>
          </a:p>
          <a:p>
            <a:r>
              <a:rPr lang="en-US" sz="2800" dirty="0" smtClean="0"/>
              <a:t>Diesel for livelihood activities </a:t>
            </a:r>
          </a:p>
          <a:p>
            <a:pPr lvl="1"/>
            <a:r>
              <a:rPr lang="en-US" dirty="0" smtClean="0"/>
              <a:t>Cost of diesel (and fluctuations in cost) significant constraint to profitability </a:t>
            </a:r>
          </a:p>
          <a:p>
            <a:pPr lvl="1"/>
            <a:r>
              <a:rPr lang="en-US" dirty="0" smtClean="0"/>
              <a:t>High demand among rural SMEs for grid-based electricity services</a:t>
            </a:r>
          </a:p>
          <a:p>
            <a:r>
              <a:rPr lang="en-US" sz="2800" dirty="0" smtClean="0"/>
              <a:t>Good quality of grid-based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Uses and quality of service in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Uses varied </a:t>
            </a:r>
            <a:r>
              <a:rPr lang="en-US" sz="2800" dirty="0"/>
              <a:t>more markedly across wards/income groups and </a:t>
            </a:r>
            <a:r>
              <a:rPr lang="en-US" sz="2800" dirty="0" smtClean="0"/>
              <a:t>cities </a:t>
            </a:r>
          </a:p>
          <a:p>
            <a:pPr lvl="1"/>
            <a:r>
              <a:rPr lang="en-US" sz="2400" dirty="0" smtClean="0"/>
              <a:t>More appliances: refrigerators</a:t>
            </a:r>
            <a:r>
              <a:rPr lang="en-US" sz="2400" dirty="0"/>
              <a:t>, stoves, kettles and </a:t>
            </a:r>
            <a:r>
              <a:rPr lang="en-US" sz="2400" dirty="0" smtClean="0"/>
              <a:t>rice-cookers and air-conditioning among </a:t>
            </a:r>
            <a:r>
              <a:rPr lang="en-US" sz="2400" dirty="0"/>
              <a:t>higher income households </a:t>
            </a:r>
            <a:endParaRPr lang="en-US" sz="2400" dirty="0" smtClean="0"/>
          </a:p>
          <a:p>
            <a:pPr lvl="1"/>
            <a:r>
              <a:rPr lang="en-US" sz="2400" dirty="0" smtClean="0"/>
              <a:t>Use </a:t>
            </a:r>
            <a:r>
              <a:rPr lang="en-US" sz="2400" dirty="0"/>
              <a:t>of electricity for cooking </a:t>
            </a:r>
            <a:r>
              <a:rPr lang="en-US" sz="2400" dirty="0" smtClean="0"/>
              <a:t>in </a:t>
            </a:r>
            <a:r>
              <a:rPr lang="en-US" sz="2400" dirty="0"/>
              <a:t>better-off wards </a:t>
            </a:r>
          </a:p>
          <a:p>
            <a:pPr marL="388620" indent="-342900"/>
            <a:r>
              <a:rPr lang="en-US" sz="2600" dirty="0" smtClean="0"/>
              <a:t>Issues </a:t>
            </a:r>
            <a:r>
              <a:rPr lang="en-US" sz="2600" dirty="0"/>
              <a:t>of quality of service were stressed </a:t>
            </a:r>
            <a:r>
              <a:rPr lang="en-US" sz="2600" dirty="0" smtClean="0"/>
              <a:t>in </a:t>
            </a:r>
            <a:r>
              <a:rPr lang="en-US" sz="2600" dirty="0"/>
              <a:t>poorer </a:t>
            </a:r>
            <a:r>
              <a:rPr lang="en-US" sz="2600" dirty="0" smtClean="0"/>
              <a:t>wards, by middle-income respondents &amp; in Yangon</a:t>
            </a:r>
          </a:p>
          <a:p>
            <a:pPr marL="708660" lvl="1" indent="-342900"/>
            <a:r>
              <a:rPr lang="en-US" sz="2400" dirty="0" smtClean="0"/>
              <a:t>Availability</a:t>
            </a:r>
          </a:p>
          <a:p>
            <a:pPr marL="708660" lvl="1" indent="-342900"/>
            <a:r>
              <a:rPr lang="en-US" sz="2400" dirty="0" smtClean="0"/>
              <a:t>Reliability </a:t>
            </a:r>
            <a:r>
              <a:rPr lang="en-US" sz="2400" dirty="0"/>
              <a:t>of the supply </a:t>
            </a:r>
            <a:endParaRPr lang="en-US" sz="2400" dirty="0" smtClean="0"/>
          </a:p>
          <a:p>
            <a:pPr marL="708660" lvl="1" indent="-342900"/>
            <a:r>
              <a:rPr lang="en-US" sz="2400" dirty="0" smtClean="0"/>
              <a:t>Speed/cost </a:t>
            </a:r>
            <a:r>
              <a:rPr lang="en-US" sz="2400" dirty="0"/>
              <a:t>of repairs.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Perceptions of Affordability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2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Perceptions of cost in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Overall </a:t>
            </a:r>
            <a:r>
              <a:rPr lang="en-US" sz="2800" dirty="0"/>
              <a:t>lack of knowledge </a:t>
            </a:r>
            <a:r>
              <a:rPr lang="en-US" sz="2800" dirty="0" smtClean="0"/>
              <a:t>about </a:t>
            </a:r>
            <a:r>
              <a:rPr lang="en-US" sz="2800" dirty="0"/>
              <a:t>the electricity tariffs charged by Government and the increase taking effect in April 2014. </a:t>
            </a:r>
            <a:endParaRPr lang="en-US" sz="2800" dirty="0" smtClean="0"/>
          </a:p>
          <a:p>
            <a:pPr lvl="1"/>
            <a:r>
              <a:rPr lang="en-US" sz="2500" dirty="0" smtClean="0"/>
              <a:t>Across </a:t>
            </a:r>
            <a:r>
              <a:rPr lang="en-US" sz="2500" dirty="0"/>
              <a:t>all 13 villages visited, only a very limited number respondents had heard about the tariff increases.  </a:t>
            </a:r>
          </a:p>
          <a:p>
            <a:r>
              <a:rPr lang="en-US" sz="2800" dirty="0"/>
              <a:t>Standard government rates were applied only in two of the four villages </a:t>
            </a:r>
            <a:endParaRPr lang="en-US" sz="2800" dirty="0" smtClean="0"/>
          </a:p>
          <a:p>
            <a:pPr lvl="1"/>
            <a:r>
              <a:rPr lang="en-US" sz="2500" dirty="0" smtClean="0"/>
              <a:t>In </a:t>
            </a:r>
            <a:r>
              <a:rPr lang="en-US" sz="2500" dirty="0"/>
              <a:t>the other two sites, tariffs collected were much higher </a:t>
            </a:r>
            <a:r>
              <a:rPr lang="en-US" sz="2500" dirty="0" smtClean="0"/>
              <a:t>at </a:t>
            </a:r>
            <a:r>
              <a:rPr lang="en-US" sz="2500" dirty="0"/>
              <a:t>200 Kyats/kWh and 50 Kyats/kWh </a:t>
            </a:r>
            <a:endParaRPr lang="en-US" sz="2500" dirty="0" smtClean="0"/>
          </a:p>
          <a:p>
            <a:pPr lvl="1"/>
            <a:r>
              <a:rPr lang="en-US" sz="2500" dirty="0" smtClean="0"/>
              <a:t>Set </a:t>
            </a:r>
            <a:r>
              <a:rPr lang="en-US" sz="2500" dirty="0"/>
              <a:t>by the electricity committee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563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 smtClean="0">
                <a:solidFill>
                  <a:srgbClr val="C00000"/>
                </a:solidFill>
              </a:rPr>
              <a:t/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Sustainability and Access by Vulnerable Groups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lectrify </a:t>
            </a:r>
            <a:r>
              <a:rPr lang="en-US" dirty="0"/>
              <a:t>100% of Myanmar’s households by </a:t>
            </a:r>
            <a:r>
              <a:rPr lang="en-US" dirty="0" smtClean="0"/>
              <a:t>2030</a:t>
            </a:r>
          </a:p>
          <a:p>
            <a:r>
              <a:rPr lang="en-US" dirty="0" smtClean="0"/>
              <a:t>Connecting 7.2 </a:t>
            </a:r>
            <a:r>
              <a:rPr lang="en-US" dirty="0"/>
              <a:t>million households </a:t>
            </a:r>
            <a:r>
              <a:rPr lang="en-US" dirty="0" smtClean="0"/>
              <a:t>(16 years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Financial </a:t>
            </a:r>
            <a:r>
              <a:rPr lang="en-US" b="1" dirty="0">
                <a:solidFill>
                  <a:schemeClr val="accent2"/>
                </a:solidFill>
              </a:rPr>
              <a:t>sustainability 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Poverty and Social Impacts Analysis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Understanding </a:t>
            </a:r>
            <a:r>
              <a:rPr lang="en-US" dirty="0"/>
              <a:t>consumers’ concerns </a:t>
            </a:r>
            <a:endParaRPr lang="en-US" dirty="0" smtClean="0"/>
          </a:p>
          <a:p>
            <a:pPr lvl="1"/>
            <a:r>
              <a:rPr lang="en-US" dirty="0" smtClean="0"/>
              <a:t>How to protect </a:t>
            </a:r>
            <a:r>
              <a:rPr lang="en-US" dirty="0"/>
              <a:t>poor and vulnerable </a:t>
            </a:r>
            <a:r>
              <a:rPr lang="en-US" dirty="0" smtClean="0"/>
              <a:t>consumers</a:t>
            </a:r>
          </a:p>
          <a:p>
            <a:pPr lvl="1"/>
            <a:r>
              <a:rPr lang="en-US" dirty="0" smtClean="0"/>
              <a:t>Inputs to NEP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Perceptions of cost in rural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</a:t>
            </a:r>
            <a:r>
              <a:rPr lang="en-US" dirty="0"/>
              <a:t>rural </a:t>
            </a:r>
            <a:r>
              <a:rPr lang="en-US" dirty="0" smtClean="0"/>
              <a:t>areas the </a:t>
            </a:r>
            <a:r>
              <a:rPr lang="en-US" dirty="0"/>
              <a:t>poorest villages </a:t>
            </a:r>
            <a:r>
              <a:rPr lang="en-US" dirty="0" smtClean="0"/>
              <a:t>and most </a:t>
            </a:r>
            <a:r>
              <a:rPr lang="en-US" dirty="0"/>
              <a:t>vulnerable households within the communities </a:t>
            </a:r>
            <a:r>
              <a:rPr lang="en-US" dirty="0" smtClean="0"/>
              <a:t>are not connected</a:t>
            </a:r>
            <a:endParaRPr lang="en-US" dirty="0"/>
          </a:p>
          <a:p>
            <a:pPr lvl="0"/>
            <a:r>
              <a:rPr lang="en-US" dirty="0" smtClean="0"/>
              <a:t>For currently with access payments </a:t>
            </a:r>
            <a:r>
              <a:rPr lang="en-US" dirty="0"/>
              <a:t>were considered </a:t>
            </a:r>
            <a:r>
              <a:rPr lang="en-US" dirty="0" smtClean="0"/>
              <a:t>affordable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Not </a:t>
            </a:r>
            <a:r>
              <a:rPr lang="en-US" dirty="0"/>
              <a:t>concerned about the upcoming tariff increases;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planning to further reduce electricity consumption. 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terms of coping strategies, landless/land poor households </a:t>
            </a:r>
            <a:r>
              <a:rPr lang="en-US" dirty="0" smtClean="0"/>
              <a:t>did resort </a:t>
            </a:r>
            <a:r>
              <a:rPr lang="en-US" dirty="0"/>
              <a:t>to late payments  </a:t>
            </a:r>
          </a:p>
          <a:p>
            <a:r>
              <a:rPr lang="en-US" dirty="0" smtClean="0"/>
              <a:t>The </a:t>
            </a:r>
            <a:r>
              <a:rPr lang="en-US" dirty="0"/>
              <a:t>poorer groups in the rural areas visited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ould </a:t>
            </a:r>
            <a:r>
              <a:rPr lang="en-US" dirty="0"/>
              <a:t>not afford to pay electricity charges </a:t>
            </a:r>
            <a:endParaRPr lang="en-US" dirty="0" smtClean="0"/>
          </a:p>
          <a:p>
            <a:pPr lvl="1"/>
            <a:r>
              <a:rPr lang="en-US" dirty="0" smtClean="0"/>
              <a:t>Even </a:t>
            </a:r>
            <a:r>
              <a:rPr lang="en-US" dirty="0"/>
              <a:t>for the minimum lighting in the </a:t>
            </a:r>
            <a:r>
              <a:rPr lang="en-US" dirty="0" smtClean="0"/>
              <a:t>evenings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Perceptions of cost in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 smtClean="0"/>
              <a:t>enerally </a:t>
            </a:r>
            <a:r>
              <a:rPr lang="en-US" dirty="0"/>
              <a:t>good understanding of the new </a:t>
            </a:r>
            <a:r>
              <a:rPr lang="en-US" dirty="0" smtClean="0"/>
              <a:t>tariffs</a:t>
            </a:r>
          </a:p>
          <a:p>
            <a:r>
              <a:rPr lang="en-US" dirty="0" smtClean="0"/>
              <a:t>Greater </a:t>
            </a:r>
            <a:r>
              <a:rPr lang="en-US" dirty="0"/>
              <a:t>clarity in terms of the different charges </a:t>
            </a:r>
            <a:r>
              <a:rPr lang="en-US" dirty="0" smtClean="0"/>
              <a:t>in the bill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413181"/>
              </p:ext>
            </p:extLst>
          </p:nvPr>
        </p:nvGraphicFramePr>
        <p:xfrm>
          <a:off x="685800" y="3200400"/>
          <a:ext cx="76200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447800"/>
                <a:gridCol w="1474470"/>
                <a:gridCol w="1192530"/>
                <a:gridCol w="1524000"/>
              </a:tblGrid>
              <a:tr h="3765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Wealth Quintile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Usage (units kWh)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Previous monthly bill (average)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Current monthly bill (average)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Estimated increase %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Well-off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1,443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50,500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70,00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67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Medium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9,800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11,500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Poorer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4,900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5,000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marginal changes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9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Perceptions of cost in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Yangon and Mandalay</a:t>
            </a:r>
          </a:p>
          <a:p>
            <a:r>
              <a:rPr lang="en-US" dirty="0" smtClean="0"/>
              <a:t>Middle-income households</a:t>
            </a:r>
          </a:p>
          <a:p>
            <a:pPr lvl="1"/>
            <a:r>
              <a:rPr lang="en-US" dirty="0" smtClean="0"/>
              <a:t>Strong negative feedback but no negative coping strategies</a:t>
            </a:r>
          </a:p>
          <a:p>
            <a:pPr lvl="1"/>
            <a:r>
              <a:rPr lang="en-US" dirty="0" smtClean="0"/>
              <a:t>Focus on lack of quality improvements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Poor and marginalized households</a:t>
            </a:r>
          </a:p>
          <a:p>
            <a:pPr lvl="1"/>
            <a:r>
              <a:rPr lang="en-US" dirty="0" smtClean="0"/>
              <a:t>Not impacted by changes</a:t>
            </a:r>
          </a:p>
          <a:p>
            <a:pPr lvl="1"/>
            <a:r>
              <a:rPr lang="en-US" dirty="0" smtClean="0"/>
              <a:t>Pre-existing concerns with making payments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SMEs</a:t>
            </a:r>
          </a:p>
          <a:p>
            <a:pPr lvl="1"/>
            <a:r>
              <a:rPr lang="en-US" dirty="0" smtClean="0"/>
              <a:t>Middle-sized businesses</a:t>
            </a:r>
          </a:p>
          <a:p>
            <a:pPr lvl="1"/>
            <a:r>
              <a:rPr lang="en-US" dirty="0" smtClean="0"/>
              <a:t>Electricity &amp; Diesel</a:t>
            </a:r>
          </a:p>
          <a:p>
            <a:pPr lvl="1"/>
            <a:r>
              <a:rPr lang="en-US" dirty="0" smtClean="0"/>
              <a:t>Concerns with quality</a:t>
            </a:r>
          </a:p>
        </p:txBody>
      </p:sp>
    </p:spTree>
    <p:extLst>
      <p:ext uri="{BB962C8B-B14F-4D97-AF65-F5344CB8AC3E}">
        <p14:creationId xmlns:p14="http://schemas.microsoft.com/office/powerpoint/2010/main" val="107823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9144000" cy="115388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Perceptions of cost in urban areas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Laying off staff</a:t>
            </a:r>
          </a:p>
          <a:p>
            <a:r>
              <a:rPr lang="en-US" dirty="0" smtClean="0"/>
              <a:t>Reducing production</a:t>
            </a:r>
          </a:p>
          <a:p>
            <a:r>
              <a:rPr lang="en-US" dirty="0" smtClean="0"/>
              <a:t>But focus on quality rather than tariff reduction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112243"/>
              </p:ext>
            </p:extLst>
          </p:nvPr>
        </p:nvGraphicFramePr>
        <p:xfrm>
          <a:off x="914400" y="3377724"/>
          <a:ext cx="7391400" cy="2082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0224"/>
                <a:gridCol w="961890"/>
                <a:gridCol w="1490930"/>
                <a:gridCol w="2478356"/>
              </a:tblGrid>
              <a:tr h="23939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Cities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Number of SMEs by consumption (Units kWh)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1-500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501-10,000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10,001-20,000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Yangon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Mandalay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38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NEP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24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5" descr="C:\My Research\WB_Energy Sector Study\Data Analysis\Presentations\Presentations by YGN Team\Yangon Photos\Hlaing Thar Yar\DSCN07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7150"/>
            <a:ext cx="7467600" cy="451485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1867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Implementation in rural areas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SRE Approach</a:t>
            </a:r>
          </a:p>
          <a:p>
            <a:r>
              <a:rPr lang="en-US" dirty="0" smtClean="0"/>
              <a:t>Subsidization of village connections</a:t>
            </a:r>
          </a:p>
          <a:p>
            <a:r>
              <a:rPr lang="en-US" dirty="0" smtClean="0"/>
              <a:t>Connections for poorer households</a:t>
            </a:r>
          </a:p>
          <a:p>
            <a:r>
              <a:rPr lang="en-US" dirty="0" smtClean="0"/>
              <a:t>Technical Assistance</a:t>
            </a:r>
          </a:p>
          <a:p>
            <a:r>
              <a:rPr lang="en-US" dirty="0" smtClean="0"/>
              <a:t>Regulation of functioning of Electricity Committees</a:t>
            </a:r>
          </a:p>
          <a:p>
            <a:pPr lvl="1"/>
            <a:r>
              <a:rPr lang="en-US" dirty="0" smtClean="0"/>
              <a:t>Governance</a:t>
            </a:r>
          </a:p>
          <a:p>
            <a:pPr lvl="1"/>
            <a:r>
              <a:rPr lang="en-US" dirty="0" smtClean="0"/>
              <a:t>Social Accountability</a:t>
            </a:r>
          </a:p>
          <a:p>
            <a:pPr lvl="1"/>
            <a:r>
              <a:rPr lang="en-US" dirty="0" smtClean="0"/>
              <a:t>Inclusion</a:t>
            </a:r>
          </a:p>
          <a:p>
            <a:r>
              <a:rPr lang="en-US" dirty="0" smtClean="0"/>
              <a:t>Review tariffs (subsidization for poor and marginalized groups)</a:t>
            </a:r>
          </a:p>
        </p:txBody>
      </p:sp>
    </p:spTree>
    <p:extLst>
      <p:ext uri="{BB962C8B-B14F-4D97-AF65-F5344CB8AC3E}">
        <p14:creationId xmlns:p14="http://schemas.microsoft.com/office/powerpoint/2010/main" val="37901722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br>
              <a:rPr lang="en-US" sz="3200" b="1" dirty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Implementation in urban areas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Subsidizing connections to the households</a:t>
            </a:r>
          </a:p>
          <a:p>
            <a:pPr lvl="1"/>
            <a:r>
              <a:rPr lang="en-US" dirty="0" smtClean="0"/>
              <a:t>Poor and marginalized groups</a:t>
            </a:r>
          </a:p>
          <a:p>
            <a:pPr lvl="1"/>
            <a:r>
              <a:rPr lang="en-US" dirty="0" smtClean="0"/>
              <a:t>Informal settlers (documentation requirements)</a:t>
            </a:r>
          </a:p>
          <a:p>
            <a:r>
              <a:rPr lang="en-US" dirty="0" smtClean="0"/>
              <a:t>Improvements in service quality will be key</a:t>
            </a:r>
          </a:p>
          <a:p>
            <a:pPr lvl="1"/>
            <a:r>
              <a:rPr lang="en-US" dirty="0" smtClean="0"/>
              <a:t>Acceptability of further increase by middle-income households</a:t>
            </a:r>
          </a:p>
          <a:p>
            <a:pPr lvl="1"/>
            <a:r>
              <a:rPr lang="en-US" dirty="0" smtClean="0"/>
              <a:t>Review service/tariffs available to SMEs  </a:t>
            </a:r>
          </a:p>
        </p:txBody>
      </p:sp>
    </p:spTree>
    <p:extLst>
      <p:ext uri="{BB962C8B-B14F-4D97-AF65-F5344CB8AC3E}">
        <p14:creationId xmlns:p14="http://schemas.microsoft.com/office/powerpoint/2010/main" val="1345681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4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Source of data for PSIA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Quantitative data on energy consumption</a:t>
            </a:r>
          </a:p>
          <a:p>
            <a:pPr lvl="1"/>
            <a:r>
              <a:rPr lang="en-US" dirty="0" smtClean="0"/>
              <a:t>Limited availability</a:t>
            </a:r>
          </a:p>
          <a:p>
            <a:pPr lvl="1"/>
            <a:r>
              <a:rPr lang="en-US" dirty="0" smtClean="0"/>
              <a:t>IHLCA – “Deep Dive”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Qualitative analysis</a:t>
            </a:r>
          </a:p>
          <a:p>
            <a:pPr lvl="1"/>
            <a:r>
              <a:rPr lang="en-US" dirty="0" smtClean="0"/>
              <a:t>Ongoing </a:t>
            </a:r>
            <a:r>
              <a:rPr lang="en-US" dirty="0"/>
              <a:t>research program of the Livelihoods and Food Security Trust Fund (</a:t>
            </a:r>
            <a:r>
              <a:rPr lang="en-US" dirty="0" smtClean="0"/>
              <a:t>LIFT)</a:t>
            </a:r>
          </a:p>
          <a:p>
            <a:pPr lvl="1"/>
            <a:r>
              <a:rPr lang="en-US" dirty="0" smtClean="0"/>
              <a:t>Further qualitative analysis  </a:t>
            </a:r>
            <a:r>
              <a:rPr lang="en-US" dirty="0"/>
              <a:t>implemented </a:t>
            </a:r>
            <a:r>
              <a:rPr lang="en-US" dirty="0" smtClean="0"/>
              <a:t>by  </a:t>
            </a:r>
            <a:r>
              <a:rPr lang="en-US" dirty="0"/>
              <a:t>Enlightened Myanmar Research (EMR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0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quantitative data on consumption?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2" b="4732"/>
          <a:stretch>
            <a:fillRect/>
          </a:stretch>
        </p:blipFill>
        <p:spPr>
          <a:xfrm>
            <a:off x="1560513" y="-22225"/>
            <a:ext cx="7583487" cy="4568825"/>
          </a:xfrm>
          <a:prstGeom prst="rect">
            <a:avLst/>
          </a:prstGeo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33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IHLCA 2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28% of households </a:t>
            </a:r>
            <a:r>
              <a:rPr lang="en-US" dirty="0" smtClean="0"/>
              <a:t>connected </a:t>
            </a:r>
            <a:r>
              <a:rPr lang="en-US" dirty="0"/>
              <a:t>to the public grid in 2010 </a:t>
            </a:r>
            <a:endParaRPr lang="en-US" dirty="0" smtClean="0"/>
          </a:p>
          <a:p>
            <a:r>
              <a:rPr lang="en-US" dirty="0" smtClean="0"/>
              <a:t>Marked </a:t>
            </a:r>
            <a:r>
              <a:rPr lang="en-US" dirty="0"/>
              <a:t>differences between rural and urban </a:t>
            </a:r>
            <a:r>
              <a:rPr lang="en-US" dirty="0" smtClean="0"/>
              <a:t>areas</a:t>
            </a:r>
          </a:p>
          <a:p>
            <a:pPr lvl="1"/>
            <a:r>
              <a:rPr lang="en-US" dirty="0" smtClean="0"/>
              <a:t>77</a:t>
            </a:r>
            <a:r>
              <a:rPr lang="en-US" dirty="0"/>
              <a:t>% </a:t>
            </a:r>
            <a:r>
              <a:rPr lang="en-US" dirty="0" smtClean="0"/>
              <a:t>urban vs 10% rural households</a:t>
            </a:r>
          </a:p>
          <a:p>
            <a:pPr lvl="1"/>
            <a:r>
              <a:rPr lang="en-US" dirty="0" smtClean="0"/>
              <a:t>Highly correlated with income</a:t>
            </a:r>
          </a:p>
          <a:p>
            <a:pPr lvl="1"/>
            <a:r>
              <a:rPr lang="en-US" dirty="0" smtClean="0"/>
              <a:t>Better off much </a:t>
            </a:r>
            <a:r>
              <a:rPr lang="en-US" dirty="0"/>
              <a:t>more likely to use electricity (particularly the public grid) than poorer households.</a:t>
            </a:r>
          </a:p>
          <a:p>
            <a:r>
              <a:rPr lang="en-US" dirty="0" smtClean="0"/>
              <a:t>Substantial </a:t>
            </a:r>
            <a:r>
              <a:rPr lang="en-US" dirty="0"/>
              <a:t>gaps in access to reliable </a:t>
            </a:r>
            <a:r>
              <a:rPr lang="en-US" dirty="0" smtClean="0"/>
              <a:t>electricity</a:t>
            </a:r>
          </a:p>
          <a:p>
            <a:r>
              <a:rPr lang="en-US" dirty="0" smtClean="0"/>
              <a:t>Communities </a:t>
            </a:r>
            <a:r>
              <a:rPr lang="en-US" dirty="0"/>
              <a:t>and households developed innovative  </a:t>
            </a:r>
            <a:r>
              <a:rPr lang="en-US" dirty="0" smtClean="0"/>
              <a:t>alternatives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6" y="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IHLCA 2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Households connected </a:t>
            </a:r>
            <a:r>
              <a:rPr lang="en-US" dirty="0"/>
              <a:t>to the </a:t>
            </a:r>
            <a:r>
              <a:rPr lang="en-US" b="1" dirty="0">
                <a:solidFill>
                  <a:schemeClr val="accent2"/>
                </a:solidFill>
              </a:rPr>
              <a:t>public grid </a:t>
            </a:r>
            <a:r>
              <a:rPr lang="en-US" dirty="0"/>
              <a:t>reported spending </a:t>
            </a:r>
            <a:r>
              <a:rPr lang="en-US" b="1" dirty="0">
                <a:solidFill>
                  <a:schemeClr val="accent2"/>
                </a:solidFill>
              </a:rPr>
              <a:t>1.4% </a:t>
            </a:r>
            <a:r>
              <a:rPr lang="en-US" dirty="0"/>
              <a:t>of total expenditures on </a:t>
            </a:r>
            <a:r>
              <a:rPr lang="en-US" dirty="0" smtClean="0"/>
              <a:t>electricity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Households </a:t>
            </a:r>
            <a:r>
              <a:rPr lang="en-US" dirty="0"/>
              <a:t>accessing electricity from </a:t>
            </a:r>
            <a:r>
              <a:rPr lang="en-US" b="1" dirty="0">
                <a:solidFill>
                  <a:schemeClr val="accent2"/>
                </a:solidFill>
              </a:rPr>
              <a:t>private suppliers</a:t>
            </a:r>
            <a:r>
              <a:rPr lang="en-US" dirty="0"/>
              <a:t> reported spending </a:t>
            </a:r>
            <a:r>
              <a:rPr lang="en-US" b="1" dirty="0">
                <a:solidFill>
                  <a:schemeClr val="accent2"/>
                </a:solidFill>
              </a:rPr>
              <a:t>2.2%</a:t>
            </a:r>
            <a:r>
              <a:rPr lang="en-US" dirty="0"/>
              <a:t> of total consumer </a:t>
            </a:r>
            <a:r>
              <a:rPr lang="en-US" dirty="0" smtClean="0"/>
              <a:t>expenditures </a:t>
            </a:r>
            <a:r>
              <a:rPr lang="en-US" dirty="0"/>
              <a:t>on </a:t>
            </a:r>
            <a:r>
              <a:rPr lang="en-US" dirty="0" smtClean="0"/>
              <a:t>electricity</a:t>
            </a:r>
          </a:p>
          <a:p>
            <a:pPr lvl="1"/>
            <a:r>
              <a:rPr lang="en-US" dirty="0" smtClean="0"/>
              <a:t>Constant </a:t>
            </a:r>
            <a:r>
              <a:rPr lang="en-US" dirty="0"/>
              <a:t>across the income distribution (for poor as well as rich households).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3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IHLCA 2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Low spending </a:t>
            </a:r>
            <a:endParaRPr lang="en-US" dirty="0" smtClean="0"/>
          </a:p>
          <a:p>
            <a:pPr lvl="1"/>
            <a:r>
              <a:rPr lang="en-US" dirty="0" smtClean="0"/>
              <a:t>Low tariffs </a:t>
            </a:r>
          </a:p>
          <a:p>
            <a:pPr lvl="1"/>
            <a:r>
              <a:rPr lang="en-US" dirty="0" smtClean="0"/>
              <a:t>Generous </a:t>
            </a:r>
            <a:r>
              <a:rPr lang="en-US" dirty="0"/>
              <a:t>lifeline tariff cut-off, coupled with low electricity consumption.  </a:t>
            </a:r>
            <a:endParaRPr lang="en-US" dirty="0" smtClean="0"/>
          </a:p>
          <a:p>
            <a:r>
              <a:rPr lang="en-US" dirty="0" smtClean="0"/>
              <a:t>Low consumption (below 100 kWh/month)</a:t>
            </a:r>
          </a:p>
          <a:p>
            <a:pPr lvl="1"/>
            <a:r>
              <a:rPr lang="en-US" dirty="0" smtClean="0"/>
              <a:t>In urban areas: 30</a:t>
            </a:r>
            <a:r>
              <a:rPr lang="en-US" dirty="0"/>
              <a:t>% of households </a:t>
            </a:r>
            <a:r>
              <a:rPr lang="en-US" dirty="0" smtClean="0"/>
              <a:t>below </a:t>
            </a:r>
            <a:r>
              <a:rPr lang="en-US" dirty="0"/>
              <a:t>50 </a:t>
            </a:r>
            <a:r>
              <a:rPr lang="en-US" dirty="0" smtClean="0"/>
              <a:t>KWh/month and 66</a:t>
            </a:r>
            <a:r>
              <a:rPr lang="en-US" dirty="0"/>
              <a:t>% </a:t>
            </a:r>
            <a:r>
              <a:rPr lang="en-US" dirty="0" smtClean="0"/>
              <a:t>below </a:t>
            </a:r>
            <a:r>
              <a:rPr lang="en-US" dirty="0"/>
              <a:t>100 KWh/month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rural areas, 53% of households </a:t>
            </a:r>
            <a:r>
              <a:rPr lang="en-US" dirty="0" smtClean="0"/>
              <a:t>below 50 </a:t>
            </a:r>
            <a:r>
              <a:rPr lang="en-US" dirty="0"/>
              <a:t>KWh/month </a:t>
            </a:r>
            <a:r>
              <a:rPr lang="en-US" dirty="0" smtClean="0"/>
              <a:t>and 88</a:t>
            </a:r>
            <a:r>
              <a:rPr lang="en-US" dirty="0"/>
              <a:t>% </a:t>
            </a:r>
            <a:r>
              <a:rPr lang="en-US" dirty="0" smtClean="0"/>
              <a:t>below </a:t>
            </a:r>
            <a:r>
              <a:rPr lang="en-US" dirty="0"/>
              <a:t>100 </a:t>
            </a:r>
            <a:r>
              <a:rPr lang="en-US" dirty="0" smtClean="0"/>
              <a:t>KWh/month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84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153400" cy="990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National Electrification Plan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IHLCA 2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7988566-B3ED-418D-9593-590283EB72D0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IHLCA </a:t>
            </a:r>
            <a:r>
              <a:rPr lang="en-US" dirty="0" smtClean="0"/>
              <a:t>data does </a:t>
            </a:r>
            <a:r>
              <a:rPr lang="en-US" dirty="0"/>
              <a:t>not suggest that electricity affordability is </a:t>
            </a:r>
            <a:r>
              <a:rPr lang="en-US" dirty="0" smtClean="0"/>
              <a:t>a </a:t>
            </a:r>
            <a:r>
              <a:rPr lang="en-US" dirty="0"/>
              <a:t>concern for households currently connected to electricity services in Myanmar. </a:t>
            </a:r>
            <a:endParaRPr lang="en-US" dirty="0" smtClean="0"/>
          </a:p>
          <a:p>
            <a:r>
              <a:rPr lang="en-US" dirty="0" smtClean="0"/>
              <a:t>BUT in </a:t>
            </a:r>
            <a:r>
              <a:rPr lang="en-US" dirty="0"/>
              <a:t>a context where better off households are currently much more likely than poorer households to be connected to the </a:t>
            </a:r>
            <a:r>
              <a:rPr lang="en-US" dirty="0" smtClean="0"/>
              <a:t>grid.</a:t>
            </a:r>
          </a:p>
          <a:p>
            <a:r>
              <a:rPr lang="en-US" dirty="0" smtClean="0"/>
              <a:t>This </a:t>
            </a:r>
            <a:r>
              <a:rPr lang="en-US" dirty="0"/>
              <a:t>finding was not reflected in the qualitative analysis and warrants additional study.</a:t>
            </a:r>
          </a:p>
        </p:txBody>
      </p:sp>
    </p:spTree>
    <p:extLst>
      <p:ext uri="{BB962C8B-B14F-4D97-AF65-F5344CB8AC3E}">
        <p14:creationId xmlns:p14="http://schemas.microsoft.com/office/powerpoint/2010/main" val="20387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qualitative analysis findings?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88566-B3ED-418D-9593-590283EB72D0}" type="slidenum">
              <a:rPr lang="en-US" smtClean="0"/>
              <a:t>9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5" descr="C:\My Research\WB_Energy Sector Study\Data Analysis\Presentations\Presentations by YGN Team\Yangon Photos\Hlaing Thar Yar\DSCN077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7620000" cy="464820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375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76</TotalTime>
  <Words>1096</Words>
  <Application>Microsoft Office PowerPoint</Application>
  <PresentationFormat>On-screen Show (4:3)</PresentationFormat>
  <Paragraphs>250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Median</vt:lpstr>
      <vt:lpstr>Nep - Poverty and social impacts analysis</vt:lpstr>
      <vt:lpstr>National Electrification Plan Sustainability and Access by Vulnerable Groups</vt:lpstr>
      <vt:lpstr>National Electrification Plan Source of data for PSIA</vt:lpstr>
      <vt:lpstr>What quantitative data on consumption?</vt:lpstr>
      <vt:lpstr>National Electrification Plan IHLCA 2</vt:lpstr>
      <vt:lpstr>National Electrification Plan IHLCA 2</vt:lpstr>
      <vt:lpstr>National Electrification Plan IHLCA 2</vt:lpstr>
      <vt:lpstr>National Electrification Plan IHLCA 2</vt:lpstr>
      <vt:lpstr>What qualitative analysis findings?</vt:lpstr>
      <vt:lpstr>National Electrification Plan Qualitative Analysis: Rural Areas</vt:lpstr>
      <vt:lpstr>National Electrification Plan Qualitative Analysis: Urban Areas</vt:lpstr>
      <vt:lpstr>Barriers to Access, Use &amp; Quality</vt:lpstr>
      <vt:lpstr>National Electrification Plan Barriers to Access in Rural Areas</vt:lpstr>
      <vt:lpstr>National Electrification Plan Barriers to Access in Rural Areas</vt:lpstr>
      <vt:lpstr>National Electrification Plan Barriers to Access in Urban Areas</vt:lpstr>
      <vt:lpstr>National Electrification Plan Uses and quality of service in rural areas</vt:lpstr>
      <vt:lpstr>National Electrification Plan Uses and quality of service in urban areas</vt:lpstr>
      <vt:lpstr>Perceptions of Affordability</vt:lpstr>
      <vt:lpstr>National Electrification Plan Perceptions of cost in rural areas</vt:lpstr>
      <vt:lpstr>National Electrification Plan Perceptions of cost in rural areas</vt:lpstr>
      <vt:lpstr>National Electrification Plan Perceptions of cost in urban areas</vt:lpstr>
      <vt:lpstr>National Electrification Plan Perceptions of cost in urban areas</vt:lpstr>
      <vt:lpstr>National Electrification Plan Perceptions of cost in urban areas</vt:lpstr>
      <vt:lpstr>Implications for NEP Implementation</vt:lpstr>
      <vt:lpstr>National Electrification Plan Implementation in rural areas</vt:lpstr>
      <vt:lpstr>National Electrification Plan Implementation in urban areas</vt:lpstr>
      <vt:lpstr>Thank you!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and social impacts analysis</dc:title>
  <dc:creator>Patricia Fernandes</dc:creator>
  <cp:lastModifiedBy>Jeeyoon Jeeny Kim</cp:lastModifiedBy>
  <cp:revision>30</cp:revision>
  <dcterms:created xsi:type="dcterms:W3CDTF">2014-11-01T20:31:15Z</dcterms:created>
  <dcterms:modified xsi:type="dcterms:W3CDTF">2014-11-24T19:29:25Z</dcterms:modified>
</cp:coreProperties>
</file>